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9" r:id="rId3"/>
    <p:sldId id="260" r:id="rId4"/>
    <p:sldId id="290" r:id="rId5"/>
    <p:sldId id="291" r:id="rId6"/>
    <p:sldId id="292" r:id="rId7"/>
    <p:sldId id="293" r:id="rId8"/>
    <p:sldId id="307" r:id="rId9"/>
    <p:sldId id="294" r:id="rId10"/>
    <p:sldId id="301" r:id="rId11"/>
    <p:sldId id="295" r:id="rId12"/>
    <p:sldId id="299" r:id="rId13"/>
    <p:sldId id="308" r:id="rId14"/>
    <p:sldId id="309" r:id="rId15"/>
    <p:sldId id="310" r:id="rId16"/>
    <p:sldId id="311" r:id="rId17"/>
    <p:sldId id="312" r:id="rId18"/>
    <p:sldId id="302" r:id="rId19"/>
    <p:sldId id="296" r:id="rId20"/>
    <p:sldId id="313" r:id="rId21"/>
    <p:sldId id="314" r:id="rId22"/>
    <p:sldId id="315" r:id="rId23"/>
    <p:sldId id="303" r:id="rId24"/>
    <p:sldId id="297" r:id="rId25"/>
    <p:sldId id="298" r:id="rId26"/>
    <p:sldId id="304" r:id="rId27"/>
    <p:sldId id="316" r:id="rId28"/>
    <p:sldId id="317" r:id="rId29"/>
    <p:sldId id="305" r:id="rId30"/>
    <p:sldId id="306" r:id="rId31"/>
    <p:sldId id="318" r:id="rId32"/>
    <p:sldId id="319" r:id="rId33"/>
    <p:sldId id="320" r:id="rId34"/>
    <p:sldId id="289" r:id="rId35"/>
  </p:sldIdLst>
  <p:sldSz cx="12192000" cy="6858000"/>
  <p:notesSz cx="6858000" cy="9144000"/>
  <p:embeddedFontLst>
    <p:embeddedFont>
      <p:font typeface="Play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5974" autoAdjust="0"/>
  </p:normalViewPr>
  <p:slideViewPr>
    <p:cSldViewPr snapToGrid="0">
      <p:cViewPr>
        <p:scale>
          <a:sx n="75" d="100"/>
          <a:sy n="75" d="100"/>
        </p:scale>
        <p:origin x="324" y="-336"/>
      </p:cViewPr>
      <p:guideLst/>
    </p:cSldViewPr>
  </p:slideViewPr>
  <p:outlineViewPr>
    <p:cViewPr>
      <p:scale>
        <a:sx n="33" d="100"/>
        <a:sy n="33" d="100"/>
      </p:scale>
      <p:origin x="0" y="-1392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2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24575,'614'47'0,"-422"-25"0,-132-16 0,726 108 0,-56 37 0,12-58 0,-227-15 0,-277-34 0,359 74 0,0 0 0,252 15 0,6-35 0,-392-63 0,610 57 0,-632-27 0,82 10 0,-269-30 0,-148-22 0,57 17 0,-108-24 0,0-3 0,2-2 0,103 7 0,43-3 0,16 1 0,55 6 0,-174-11 0,1 3 0,-57-6 0,74 2 0,676-11 0,-789 0-91,0 1 0,0 0 0,-1 0 0,1 0 0,0 1 0,0 0 0,0 0 0,0 0 0,0 0 0,-1 1 0,1 0 0,-1 0 0,1 0 0,6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35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24575,'13'1'0,"1"1"0,-1 0 0,0 1 0,1 0 0,15 6 0,18 5 0,62 13 0,495 99 0,-52-75 0,-109-14 0,49 23 0,440 46 0,446 71-254,-1012-124-701,820 85 339,-126-18 302,475 48 96,80 22 1609,-1356-141-1203,269 43 316,-398-76-413,0-6 1,147-7-1,-236-2-91,1 1 0,-1 3 0,0 1 0,43 13 0,-27-7 0,-40-8 0,-1 0 0,0 1 0,0 1 0,-1 0 0,0 1 0,0 1 0,0 0 0,17 14 0,-24-18 0,0 0 0,0-1 0,0-1 0,0 1 0,0-1 0,1-1 0,-1 1 0,0-1 0,1-1 0,-1 0 0,1 0 0,9-1 0,34 1 0,983 57 0,-975-51-1365,-35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38.6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24535,'14910'2343'0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44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24575,'23'32'0,"-22"-29"0,1 1 0,0-1 0,1 0 0,-1 0 0,0 1 0,1-1 0,0-1 0,0 1 0,0 0 0,0-1 0,0 1 0,0-1 0,1 0 0,6 3 0,17 5 0,1 0 0,0-2 0,0-1 0,0-1 0,37 2 0,149 0 0,-157-7 0,432 34 0,-4 34 0,-342-47 0,1452 269-1083,-277-43 1064,846 69 19,-1927-291-2,1757 180-60,-930-69 798,-315-33-306,575 91-903,-165-22 81,-498-75 583,89 11 242,5-59-192,-666-47-241,1 5 0,-1 3 0,129 34 0,-155-33 0,1-3 0,0-3 0,127-4 0,-182-2-273,1 0 0,-1 1 0,0 0 0,12 2 0,-1 4-6553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4833A9BD-0B6F-C9F8-6C0D-BCF9F559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5451777E-4F71-F0A2-C8B8-6C1020976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7EAF0AF7-E682-A5AD-F875-79C4AC3C27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02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4CEF2B5-7D52-5C00-74CB-A8D315A3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82F6B12-F4E6-05B4-43B8-2C4014EF8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94DE384-AD87-4A68-D2BE-80FBDF91C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6FDA080-78BC-52D7-E2CB-A191971A91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31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5A0FF14-2162-4107-41C3-CB3655ED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00B4A830-3148-9C19-02E2-71A7622FE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13E1D50E-3E22-F761-0A81-C1FE315C5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679C7AD-CEE1-291E-6C0B-B25A3A8D89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07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195AD24-457A-ABB4-E46D-1AC8896E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F878E67-BC2F-B366-903D-82111CE3D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85480B4B-4DE7-2A46-D7CA-9D99B3C45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6231E81-C3C1-DEFE-339F-0DD30946A3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27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A8888377-333F-507A-5A3B-3F90656E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8890D922-9BD8-4D9C-F5B5-7044C6713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C87D01E4-0E66-7A75-E37A-84414D576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01779000-0F66-CF42-52D9-B8D168D53D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513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898E16A-AEC7-2EBC-9D67-2C26409B8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79727E09-6099-864D-850C-CF6F099A2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73B2833-0B7B-671D-CA58-DA85DA70B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34B47523-4DCD-E03D-4FE5-3756D9631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0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C81605C-FCD3-078A-F8B3-6AEE898F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D0B31615-DE56-90A7-DCE2-57B9CCABF0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858FF8A-4519-CB4A-ADAD-335036535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D86286E-AC45-B8FE-7805-0EFFCEE31C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41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F4A6311-5F57-095B-3585-9C1E2D80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0F2A6730-D265-184B-613F-111360CA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2B910FAD-1E41-A3BB-CF2E-3876ED9B0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9E45CC5-9B6C-794C-064C-1589C56ED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33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C7904457-972D-D899-48FC-9D5A3438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627DF2E3-455F-F61B-7A6E-9087995F5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B9C397B0-D569-CD84-7FB1-772697962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316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E77C121-3EB7-F29A-97B5-8B7DBEB7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7B78054D-5947-2357-F63A-F9968BFEB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1D22E54-2EA2-03F4-8865-7F89B5AC2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C1DC986D-51A6-C00D-C143-7D38475EBB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17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AD8A04C-0102-9EAB-3C89-490A5424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FFCB87DB-D587-6B33-8C7E-9FCAFADDD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CEAD72C-6C8D-B5A5-DD96-3A0BBF0AB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886939F5-B873-869E-8026-94BE08290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19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289FE48-62A5-8C35-0C77-DEAA6B486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86449FD-7B20-DE04-849C-88447AB15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43E9839-5591-F91A-2630-ECB75B493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7595AB6-0748-C9BC-8CFD-8BE029F1FC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61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F41DEC1-FAEE-CBB9-CC5B-3E1026E4B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FDDE802A-28D8-DDE5-71FF-513C7957A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43FE29-9274-F81B-3AA5-A11D8FC11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AD8789D-054C-E292-8D17-198175BAC5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189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F6998F52-7413-90B2-7D15-16ADB1FE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4302A582-91BD-4383-08C1-9F488EE1B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7368DF18-DC26-613D-0727-E408A87B7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54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352F1C9F-2640-F0D5-344D-1FC78AFC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C20E741F-7FDF-4D5B-6A83-8775FD2FC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82C3B18D-F2D6-2ABC-934A-359F6181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2E6E3BDB-AB27-8F16-DFF8-8EBAFE73F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986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6F1DC41-B2A7-3C79-C9BE-5D988AA3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BF579A3B-BCC6-A1B7-F042-DCD66071F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DD8482F-E8B1-3028-E4B4-70E1EBBC0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B00076EE-5C72-5DB0-90D6-5AAD524280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400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4EDB2ED-3705-B2E2-0F8E-A6E3FDAB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E53BC1EF-016C-190B-06D0-EA137E662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FA7F8AE-FFA9-5677-F6D9-995ADB63B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6F00B14-CB2E-643B-4814-4FFCD5D1C9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04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BDE905C-57B5-BC87-3817-1D27487B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E012B79-7B3D-7BB5-61C5-9C5DD4EC4F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6D62E6AF-5091-37E7-DA15-B7BEF7742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2821D267-49A5-A6C3-5F3B-85FE9C5065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83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49B227C-BFCA-4A24-0798-86D8E45D5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F2E1E34-F19A-9670-2E81-7A30AE467D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794DBF91-5179-9649-6CF6-3E18D6DAD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11F6547-078B-6791-601F-7D6CB9E70F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750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199EB5D-B7D2-90E6-54D6-3D72D070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3411303-B8E2-50DD-3202-12F87ED89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7A25CC08-8A13-9B76-A0F7-88C736D10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7A92F90-9121-329D-001B-72F39C969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48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128241E-9CBD-3C82-6194-89F88B80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B1E529E-0090-EB0F-7E98-944172B8F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F7E35E1E-3198-BD44-81F0-7CA0C82E8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3A2641CF-2514-1794-1A1F-29662FD181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553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DAF4B25-16E0-5D65-44D2-DC7C87EE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0A7E0FC-90C1-F9CC-21D8-6131506C3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CA5B6E6-8C4E-82CC-99CB-A1135F0B6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1ACC5E7-922D-425D-8951-A04E8F17C8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678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27AD9DA-519B-2730-A4BD-9EBA19FD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9284AA80-57DA-5DA1-8FD9-D406DA3B6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1D29D11-E85B-EEB5-0675-90FBD2B81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E933947E-031A-5A57-F620-52CC6A097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62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EACD9BC-7A46-8379-A591-1156F88AF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6D12AB8E-A8B1-64F4-C7C3-FB09908F1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365CBE-46F0-C9CD-8359-C5A9F7F0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F60152A-F3B6-2109-2777-201442871B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3464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F7A44F8-723C-4635-3CAB-359EE0AE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37E9274C-0DE0-65D7-4449-8F53FFB45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AE8A4D-EA81-8E56-22D2-42D268D5AD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A718305E-2168-A07D-412D-4373D5E893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3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ADF347D-7FD3-C468-13ED-78997937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D801ED7F-4FC4-41E4-5374-3A361BDD2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DD9D1E6-B313-7491-076C-2B5879425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70E5AAA9-175C-599D-6DD0-D0DBCB473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53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A8CD253-702B-7DCC-4F7A-7A9CF89B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E2B30402-63DB-433D-057C-CFC9F7321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5119D6F8-EF6A-38E6-1D0B-A126B0C193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E97458B2-FE84-526D-DFED-7315063F5C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29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8DA429C2-5265-3C84-BF09-AA9625E1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8655AFC5-327F-8A0F-2031-577A16B01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DD207E30-7D46-6C90-8454-BD422EE4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7144786-DE98-EE57-0FDE-51E914D7CE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231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EE9F44BA-B79D-E7C2-C8CB-10F83A58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9D408A6-6269-D6D4-AE5D-F61244A8B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8D9070F-32CD-2DD0-DA20-4856B212E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A6EBCB2-A0B8-8F8F-24A1-6D76EBEA33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43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D5E7EC2-FC66-810E-CB1E-B9C9636A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947255FF-1953-6A1D-B864-8EFA51D29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45020F7-23E0-FA96-2C9D-C15BFEA30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F47AE6D7-C378-0915-04C8-E3C48DAF17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56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48861"/>
            <a:ext cx="9144000" cy="119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 dirty="0"/>
              <a:t>Week 3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986784" y="2657627"/>
            <a:ext cx="4218432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/>
              <a:t>Behram Khan</a:t>
            </a:r>
            <a:endParaRPr/>
          </a:p>
        </p:txBody>
      </p:sp>
      <p:pic>
        <p:nvPicPr>
          <p:cNvPr id="90" name="Google Shape;90;p13" descr="A logo of a university of engineering and technolog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0" y="3351873"/>
            <a:ext cx="2095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7431E9E6-B41D-8B0A-BD67-016B2CE8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6A123EFE-977D-596E-9ECD-48F2A5D7BB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Decoupling Code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B4362190-56DE-3816-9633-B76DDEE9F1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3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6FA9AE1-42E2-5974-4BB8-0C9543D5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BEF5F3C-B803-F68E-DC6F-2BDC1B65F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61F28AED-9457-3522-1712-243ED9460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An interface defines a contract. Any class implementing it must define its methods.</a:t>
            </a:r>
          </a:p>
          <a:p>
            <a:pPr marL="114300" indent="0">
              <a:buNone/>
            </a:pPr>
            <a:r>
              <a:rPr lang="en-US" sz="1800" dirty="0"/>
              <a:t>Why use interfaces:</a:t>
            </a:r>
          </a:p>
          <a:p>
            <a:r>
              <a:rPr lang="en-US" sz="1800" dirty="0"/>
              <a:t>Decoupling</a:t>
            </a:r>
          </a:p>
          <a:p>
            <a:r>
              <a:rPr lang="en-US" sz="1800" dirty="0"/>
              <a:t>Flexible communication</a:t>
            </a:r>
          </a:p>
          <a:p>
            <a:r>
              <a:rPr lang="en-US" sz="1800" dirty="0"/>
              <a:t>Reusable systems</a:t>
            </a:r>
          </a:p>
        </p:txBody>
      </p:sp>
    </p:spTree>
    <p:extLst>
      <p:ext uri="{BB962C8B-B14F-4D97-AF65-F5344CB8AC3E}">
        <p14:creationId xmlns:p14="http://schemas.microsoft.com/office/powerpoint/2010/main" val="81642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76E7A6E-40D4-99DB-8366-55C6879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BF4ED6F-E6EF-9798-DBA2-4D60B7B3E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D0DE3BE-975C-FB52-5046-2F6C9B193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None/>
            </a:pPr>
            <a:r>
              <a:rPr lang="en-US" sz="1800" dirty="0"/>
              <a:t>We will make: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cube that electrocutes anything it touches.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Only objects that implement </a:t>
            </a:r>
            <a:r>
              <a:rPr lang="en-US" sz="1800" dirty="0" err="1"/>
              <a:t>IDamageable</a:t>
            </a:r>
            <a:r>
              <a:rPr lang="en-US" sz="1800" dirty="0"/>
              <a:t> will take damage.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Player, Dog, and Police will implement </a:t>
            </a:r>
            <a:r>
              <a:rPr lang="en-US" sz="1800" dirty="0" err="1"/>
              <a:t>IDamageable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Pikachu will NOT implement it, so it will not take damage.</a:t>
            </a:r>
          </a:p>
          <a:p>
            <a:r>
              <a:rPr lang="en-US" sz="1800" dirty="0"/>
              <a:t>Check example and week 3 Lab for example</a:t>
            </a:r>
          </a:p>
        </p:txBody>
      </p:sp>
    </p:spTree>
    <p:extLst>
      <p:ext uri="{BB962C8B-B14F-4D97-AF65-F5344CB8AC3E}">
        <p14:creationId xmlns:p14="http://schemas.microsoft.com/office/powerpoint/2010/main" val="285650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476166C-41C7-3F06-A57C-FD45831D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13D3C5D-5F46-59FD-56AE-B4F052A21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C92C58B5-A20F-316E-AB25-66610F327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B17AE-E939-C60A-2A8D-76A8F552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4732"/>
            <a:ext cx="4310215" cy="3038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FC4BA-E7EA-AD39-EFF0-53D93281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117"/>
          <a:stretch>
            <a:fillRect/>
          </a:stretch>
        </p:blipFill>
        <p:spPr>
          <a:xfrm>
            <a:off x="1452190" y="1690688"/>
            <a:ext cx="2014910" cy="16715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2D21A8-CC9B-B477-DB22-9AC90E231F09}"/>
                  </a:ext>
                </a:extLst>
              </p14:cNvPr>
              <p14:cNvContentPartPr/>
              <p14:nvPr/>
            </p14:nvContentPartPr>
            <p14:xfrm>
              <a:off x="2719174" y="1852289"/>
              <a:ext cx="4340520" cy="56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2D21A8-CC9B-B477-DB22-9AC90E231F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1534" y="1834649"/>
                <a:ext cx="43761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F233B-8757-9DDB-319F-261472841DE8}"/>
                  </a:ext>
                </a:extLst>
              </p14:cNvPr>
              <p14:cNvContentPartPr/>
              <p14:nvPr/>
            </p14:nvContentPartPr>
            <p14:xfrm>
              <a:off x="2647894" y="2220569"/>
              <a:ext cx="4857480" cy="59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F233B-8757-9DDB-319F-261472841D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0254" y="2202569"/>
                <a:ext cx="48931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57ABD1-09AC-6272-F7B2-887991C5CAB3}"/>
                  </a:ext>
                </a:extLst>
              </p14:cNvPr>
              <p14:cNvContentPartPr/>
              <p14:nvPr/>
            </p14:nvContentPartPr>
            <p14:xfrm>
              <a:off x="2873614" y="2457809"/>
              <a:ext cx="5367960" cy="84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57ABD1-09AC-6272-F7B2-887991C5CA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4614" y="2448809"/>
                <a:ext cx="538560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B093CC-5AAF-EF71-CC24-5203C63147BA}"/>
                  </a:ext>
                </a:extLst>
              </p14:cNvPr>
              <p14:cNvContentPartPr/>
              <p14:nvPr/>
            </p14:nvContentPartPr>
            <p14:xfrm>
              <a:off x="2968654" y="2980169"/>
              <a:ext cx="5896440" cy="83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B093CC-5AAF-EF71-CC24-5203C63147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1014" y="2962529"/>
                <a:ext cx="5932080" cy="8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85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CC5E1B8-5770-CF3D-83EF-ED5A14E6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61BE6E6-CFA4-69B6-F7A0-B04EC8E0D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7FD1C-8BE3-8276-B820-469C7F85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3377"/>
            <a:ext cx="4178273" cy="27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2CAE3-E87D-9D23-29EA-39CA8FE6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7053"/>
            <a:ext cx="7865061" cy="1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43D3959-0551-41D3-9B19-D61ACC00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F26505E0-8947-F8C8-1557-493706298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0246-051C-FD00-A576-52295526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413377"/>
            <a:ext cx="4079653" cy="27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843B0-D14F-7E29-0291-5100C315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0" y="4775700"/>
            <a:ext cx="7865061" cy="5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99EF19F1-9180-37E6-67B1-6B370A0D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22E00EE-92F1-8480-7DF8-203F3E8AC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99DBB-3169-66D5-38D5-63D3D859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591662"/>
            <a:ext cx="4079653" cy="2368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31FA9-D120-3A5A-6073-A85FE27C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7510" y="4687403"/>
            <a:ext cx="7485684" cy="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6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DE1F19-B1EC-F509-9D44-3263E17B0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2C97A388-E3F4-582D-1EC3-25585ECF4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0C739-8962-B124-ED3C-202BD011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828489"/>
            <a:ext cx="4079653" cy="1894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362FE-61FB-E553-CA4D-D7991956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0" y="4069886"/>
            <a:ext cx="6039951" cy="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5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F331CDD1-C719-5BD2-A874-A2A625E4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FCA352A6-5C7A-C642-9CE7-03A59BEB89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Unity Events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070841AE-493C-D213-D45F-666C0EF8D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830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5226536-B88E-733A-6995-92454668B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9224592-733E-DF82-A409-E20829DC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B1BEE05-2A2F-0125-0589-A8D96380E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 err="1"/>
              <a:t>UnityEvents</a:t>
            </a:r>
            <a:r>
              <a:rPr lang="en-US" sz="1800" dirty="0"/>
              <a:t> are a system for creating decoupled, inspector-configurable callbacks in the Unity engine. They allow designers and developers to trigger actions in response to certain conditions (e.g., a button click, a trigger collision) without needing direct script references between objects.</a:t>
            </a:r>
          </a:p>
          <a:p>
            <a:r>
              <a:rPr lang="en-US" sz="1800" dirty="0"/>
              <a:t>Event system in Unity</a:t>
            </a:r>
          </a:p>
          <a:p>
            <a:r>
              <a:rPr lang="en-US" sz="1800" dirty="0"/>
              <a:t>Allows methods to be triggered from Inspector</a:t>
            </a:r>
          </a:p>
          <a:p>
            <a:r>
              <a:rPr lang="en-US" sz="1800" dirty="0"/>
              <a:t>Used in UI buttons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Callback: </a:t>
            </a:r>
            <a:r>
              <a:rPr lang="en-US" sz="1800" dirty="0"/>
              <a:t>A callback is a function passed as an argument into another function, intended to be executed ("called back") later to complete a routine or action</a:t>
            </a:r>
            <a:r>
              <a:rPr lang="en-US" dirty="0"/>
              <a:t>.</a:t>
            </a:r>
          </a:p>
          <a:p>
            <a:pPr marL="114300" indent="0">
              <a:buNone/>
            </a:pPr>
            <a:r>
              <a:rPr lang="en-US" sz="1800" dirty="0"/>
              <a:t>https://www.youtube.com/watch?v=djW7g6Bnyrc&amp;feature=youtu.be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65963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2D Games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209F745-D2ED-17CD-FEB7-8CCB2AB0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781C053-39E9-1C8F-A230-66470B35A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ABAA9-09D9-2495-A90D-DBA506C6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1866682"/>
            <a:ext cx="643027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D5ED652C-E55B-303C-3F98-4E51E82A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343A53A-2414-A984-F3C7-1742624D3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D455-3B46-5BC5-F76A-D50E1EE5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864" y="1926815"/>
            <a:ext cx="6430272" cy="3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75FBABB-184A-747C-E28C-4DD923DB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E5A8BC9-DF85-9C1F-AEF0-E734AB68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E748A-7153-5BCD-EBEC-85BDA404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864" y="1953955"/>
            <a:ext cx="6430272" cy="29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1793739-368A-8B82-FA63-8AB12124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7A32AA1C-5CAA-581E-9023-9C5A34C7A9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Unity UI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030F4029-F674-682B-0B59-4375761D02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61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B77DB5DD-B68F-6771-0CB7-A58110285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EC9A8D39-F73F-D569-FC0F-6A22ADB0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UI System Overview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8CE95468-D61B-BFCF-AD3D-8A0DE3A7C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Unity’s UI system allows us to create menus, score displays, health bars, buttons, game over screens, and more. All UI elements must be inside a Canvas. Without a Canvas, UI will not appear in the game.</a:t>
            </a:r>
            <a:endParaRPr lang="en-US" sz="1800" b="1" dirty="0"/>
          </a:p>
          <a:p>
            <a:pPr marL="114300" indent="0">
              <a:buNone/>
            </a:pPr>
            <a:r>
              <a:rPr lang="en-US" sz="1800" b="1" dirty="0"/>
              <a:t>Components:</a:t>
            </a:r>
          </a:p>
          <a:p>
            <a:r>
              <a:rPr lang="en-US" sz="1800" dirty="0"/>
              <a:t>Canvas</a:t>
            </a:r>
          </a:p>
          <a:p>
            <a:r>
              <a:rPr lang="en-US" sz="1800" dirty="0"/>
              <a:t>Panel</a:t>
            </a:r>
          </a:p>
          <a:p>
            <a:r>
              <a:rPr lang="en-US" sz="1800" dirty="0"/>
              <a:t>Text / </a:t>
            </a:r>
            <a:r>
              <a:rPr lang="en-US" sz="1800" dirty="0" err="1"/>
              <a:t>TextMeshPro</a:t>
            </a:r>
            <a:endParaRPr lang="en-US" sz="1800" dirty="0"/>
          </a:p>
          <a:p>
            <a:r>
              <a:rPr lang="en-US" sz="1800" dirty="0"/>
              <a:t>Button</a:t>
            </a:r>
          </a:p>
          <a:p>
            <a:r>
              <a:rPr lang="en-US" sz="1800" dirty="0"/>
              <a:t>Image</a:t>
            </a:r>
          </a:p>
          <a:p>
            <a:pPr marL="114300" indent="0">
              <a:buNone/>
            </a:pPr>
            <a:r>
              <a:rPr lang="en-US" sz="1800" b="1" dirty="0"/>
              <a:t>Properties</a:t>
            </a:r>
          </a:p>
          <a:p>
            <a:r>
              <a:rPr lang="en-US" sz="1800" dirty="0"/>
              <a:t>Screen space overlay</a:t>
            </a:r>
          </a:p>
          <a:p>
            <a:r>
              <a:rPr lang="en-US" sz="1800" dirty="0"/>
              <a:t>Anchors</a:t>
            </a:r>
          </a:p>
          <a:p>
            <a:r>
              <a:rPr lang="en-US" sz="1800" dirty="0" err="1"/>
              <a:t>RectTransform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702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35A1AE7-17A6-27D2-D37E-30B0C8CA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F957C85E-B6B8-6106-E3BB-6A6E559E3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Canvas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2FAF4D7-B486-A725-EEAD-D1DFA1284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Canvas is the parent container for all UI elements.</a:t>
            </a:r>
            <a:br>
              <a:rPr lang="en-US" sz="1800" dirty="0"/>
            </a:br>
            <a:r>
              <a:rPr lang="en-US" sz="1800" dirty="0"/>
              <a:t>Every UI element like Text, Button, Image, or Panel must be a child of a Canvas.</a:t>
            </a:r>
          </a:p>
          <a:p>
            <a:pPr marL="114300" indent="0">
              <a:buNone/>
            </a:pPr>
            <a:r>
              <a:rPr lang="en-US" sz="1800" dirty="0"/>
              <a:t>It tells Unity that these elements are part of the UI.</a:t>
            </a:r>
          </a:p>
          <a:p>
            <a:pPr marL="114300" indent="0">
              <a:buNone/>
            </a:pPr>
            <a:r>
              <a:rPr lang="en-US" sz="1800" dirty="0"/>
              <a:t>It controls how UI is rendered on the screen.</a:t>
            </a:r>
          </a:p>
          <a:p>
            <a:pPr marL="114300" indent="0">
              <a:buNone/>
            </a:pPr>
            <a:r>
              <a:rPr lang="en-US" sz="1800" dirty="0"/>
              <a:t>It manages scaling for different screen sizes.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5725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AC3D223-5C64-7854-DA37-F5D6CC21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5D33D6C-93E5-BC11-9296-954ADC753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24BC50DD-734E-0C91-168A-1E5AA1A88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Screen Space – Overlay</a:t>
            </a:r>
          </a:p>
          <a:p>
            <a:r>
              <a:rPr lang="en-US" sz="1800" dirty="0"/>
              <a:t>This is the most common mode. UI is drawn directly on the screen. It appears on top of everything. It does not need a camera reference. UI that doesn’t get affected by In-game movement and effects.</a:t>
            </a:r>
          </a:p>
          <a:p>
            <a:pPr marL="114300" indent="0">
              <a:buNone/>
            </a:pPr>
            <a:r>
              <a:rPr lang="en-US" sz="1800" dirty="0"/>
              <a:t>Use this for:</a:t>
            </a:r>
          </a:p>
          <a:p>
            <a:r>
              <a:rPr lang="en-US" sz="1800" dirty="0"/>
              <a:t>Score, Health bar, Menus</a:t>
            </a:r>
          </a:p>
          <a:p>
            <a:pPr marL="114300" indent="0">
              <a:buNone/>
            </a:pPr>
            <a:r>
              <a:rPr lang="en-US" sz="1800" b="1" dirty="0"/>
              <a:t>Screen Space – Camera </a:t>
            </a:r>
          </a:p>
          <a:p>
            <a:pPr marL="114300" indent="0">
              <a:buNone/>
            </a:pPr>
            <a:r>
              <a:rPr lang="en-US" sz="1800" dirty="0"/>
              <a:t>UI is rendered using a specific camera. It behaves slightly like world space but still UI. It's placed inside the world at a distance from the camera. Gets affected by In-game effects.</a:t>
            </a:r>
          </a:p>
          <a:p>
            <a:pPr marL="114300" indent="0">
              <a:buNone/>
            </a:pPr>
            <a:r>
              <a:rPr lang="en-US" sz="1800" b="1" dirty="0"/>
              <a:t>World Space (brief mention)</a:t>
            </a:r>
          </a:p>
          <a:p>
            <a:r>
              <a:rPr lang="en-US" sz="1800" dirty="0"/>
              <a:t>UI behaves like a 3D object in the scene. Can be placed in the world (like floating health bar above enemy).</a:t>
            </a:r>
          </a:p>
        </p:txBody>
      </p:sp>
    </p:spTree>
    <p:extLst>
      <p:ext uri="{BB962C8B-B14F-4D97-AF65-F5344CB8AC3E}">
        <p14:creationId xmlns:p14="http://schemas.microsoft.com/office/powerpoint/2010/main" val="214634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F364F030-3A7B-63D8-F691-9DF0AFF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14A917D4-958F-6E10-36A0-C04FCC2DE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C0AE7-9734-A912-36ED-AEEE29BE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5" y="1317076"/>
            <a:ext cx="3557626" cy="2111924"/>
          </a:xfrm>
          <a:prstGeom prst="rect">
            <a:avLst/>
          </a:prstGeom>
        </p:spPr>
      </p:pic>
      <p:pic>
        <p:nvPicPr>
          <p:cNvPr id="3074" name="Picture 2" descr="My Casual Game Test — Subway Surfers : Surf's Up My Feelings Too">
            <a:extLst>
              <a:ext uri="{FF2B5EF4-FFF2-40B4-BE49-F238E27FC236}">
                <a16:creationId xmlns:a16="http://schemas.microsoft.com/office/drawing/2014/main" id="{0B8AE820-4EE0-9B7E-38D4-C876A09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42" y="1414732"/>
            <a:ext cx="2092593" cy="46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F6335-3834-6CBF-1656-8C89AC0F7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064" y="3743429"/>
            <a:ext cx="2522531" cy="2464542"/>
          </a:xfrm>
          <a:prstGeom prst="rect">
            <a:avLst/>
          </a:prstGeom>
        </p:spPr>
      </p:pic>
      <p:pic>
        <p:nvPicPr>
          <p:cNvPr id="3076" name="Picture 4" descr="How do get my screenspace camera canvas on top? Currently The players hands  are blocking the Ui I chose the screenspace camera because the overlay  option doesn't render any materials on my">
            <a:extLst>
              <a:ext uri="{FF2B5EF4-FFF2-40B4-BE49-F238E27FC236}">
                <a16:creationId xmlns:a16="http://schemas.microsoft.com/office/drawing/2014/main" id="{2AD558B2-B61A-17FD-4B25-D7961A87B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937" y="2360438"/>
            <a:ext cx="4333875" cy="261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3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2CEA53F8-124C-52C9-59B0-464CF90A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8EE094A-D627-CB2A-AB02-63C8EBDA7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5F75E-61F0-DCFF-1DDD-C7B11F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52" y="1638465"/>
            <a:ext cx="3426203" cy="405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05512-CC63-5563-FC9D-6102DE6F5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13" y="1690688"/>
            <a:ext cx="3936836" cy="39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3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44D8F931-39FE-7D4D-8FC4-6D23F10E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F71FE92-DD58-F692-1BFF-FCB834456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Panel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650818C-4DF0-F21C-5586-B56F1882C2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Panel is a UI container used to group other UI elements.</a:t>
            </a:r>
          </a:p>
          <a:p>
            <a:pPr marL="114300" indent="0">
              <a:buNone/>
            </a:pPr>
            <a:r>
              <a:rPr lang="en-US" sz="1800" dirty="0"/>
              <a:t>It is basically an Image with a background color, used as a section.</a:t>
            </a:r>
          </a:p>
          <a:p>
            <a:r>
              <a:rPr lang="en-US" sz="1800" dirty="0"/>
              <a:t>To group UI elements together.</a:t>
            </a:r>
          </a:p>
          <a:p>
            <a:r>
              <a:rPr lang="en-US" sz="1800" dirty="0"/>
              <a:t>To create menus.</a:t>
            </a:r>
          </a:p>
          <a:p>
            <a:r>
              <a:rPr lang="en-US" sz="1800" dirty="0"/>
              <a:t>To create backgrounds for UI.</a:t>
            </a:r>
          </a:p>
          <a:p>
            <a:r>
              <a:rPr lang="en-US" sz="1800" dirty="0"/>
              <a:t>To organize layout.</a:t>
            </a:r>
          </a:p>
          <a:p>
            <a:r>
              <a:rPr lang="en-US" sz="1800" dirty="0"/>
              <a:t>Example:</a:t>
            </a:r>
          </a:p>
          <a:p>
            <a:pPr marL="114300" indent="0">
              <a:buNone/>
            </a:pPr>
            <a:r>
              <a:rPr lang="en-US" sz="1800" b="1" dirty="0"/>
              <a:t>Game Over screen:</a:t>
            </a:r>
          </a:p>
          <a:p>
            <a:pPr marL="114300" indent="0">
              <a:buNone/>
            </a:pPr>
            <a:r>
              <a:rPr lang="en-US" sz="1800" dirty="0" err="1"/>
              <a:t>PanelText</a:t>
            </a:r>
            <a:r>
              <a:rPr lang="en-US" sz="1800" dirty="0"/>
              <a:t> (Game Over)</a:t>
            </a:r>
          </a:p>
          <a:p>
            <a:pPr marL="114300" indent="0">
              <a:buNone/>
            </a:pPr>
            <a:r>
              <a:rPr lang="en-US" sz="1800" dirty="0"/>
              <a:t>	Button (Restart)</a:t>
            </a:r>
          </a:p>
          <a:p>
            <a:pPr marL="114300" indent="0">
              <a:buNone/>
            </a:pPr>
            <a:r>
              <a:rPr lang="en-US" sz="1800" dirty="0"/>
              <a:t>	Text (Score)</a:t>
            </a:r>
          </a:p>
        </p:txBody>
      </p:sp>
      <p:pic>
        <p:nvPicPr>
          <p:cNvPr id="4098" name="Picture 2" descr="Unity UI Rounded panel by iPixl">
            <a:extLst>
              <a:ext uri="{FF2B5EF4-FFF2-40B4-BE49-F238E27FC236}">
                <a16:creationId xmlns:a16="http://schemas.microsoft.com/office/drawing/2014/main" id="{824BD6F9-C572-BA57-A621-E74DE96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88" y="2965068"/>
            <a:ext cx="6096000" cy="34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8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2D Game 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Games that operate primarily on X and Y axis</a:t>
            </a:r>
            <a:r>
              <a:rPr lang="en-US" altLang="en-PK" sz="1800" dirty="0">
                <a:solidFill>
                  <a:srgbClr val="000000"/>
                </a:solidFill>
                <a:latin typeface="Arial" panose="020B0604020202020204" pitchFamily="34" charset="0"/>
              </a:rPr>
              <a:t> without depth.</a:t>
            </a:r>
            <a:endParaRPr kumimoji="0" lang="en-US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PK" sz="1800" dirty="0">
                <a:solidFill>
                  <a:srgbClr val="000000"/>
                </a:solidFill>
                <a:latin typeface="Arial" panose="020B0604020202020204" pitchFamily="34" charset="0"/>
              </a:rPr>
              <a:t>The camera is </a:t>
            </a:r>
            <a:r>
              <a:rPr lang="en-US" altLang="en-PK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Orthograpic</a:t>
            </a:r>
            <a:endParaRPr kumimoji="0" lang="en-PK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Uses sprites instead of 3D meshes</a:t>
            </a:r>
            <a:endParaRPr kumimoji="0" lang="en-US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Common genres: platformer, puzzle, top-down, arcade</a:t>
            </a: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26" name="Picture 2" descr="Perspective Projections: Screen to World Point - Questions - Babylon.js">
            <a:extLst>
              <a:ext uri="{FF2B5EF4-FFF2-40B4-BE49-F238E27FC236}">
                <a16:creationId xmlns:a16="http://schemas.microsoft.com/office/drawing/2014/main" id="{C43964D7-8D31-D08D-3079-724D93C34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81" y="2964873"/>
            <a:ext cx="6518592" cy="31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3AC9602-A3EA-C03C-5CA0-9C60A663E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15FE9702-0645-DA6F-94EA-063759383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Text / </a:t>
            </a:r>
            <a:r>
              <a:rPr lang="en-US" sz="4000" dirty="0" err="1"/>
              <a:t>TextMeshPro</a:t>
            </a:r>
            <a:endParaRPr lang="en-US" sz="4000"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7EB2ADAC-5F89-FECD-0E00-BFF560773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Text</a:t>
            </a:r>
          </a:p>
          <a:p>
            <a:r>
              <a:rPr lang="en-US" sz="1800" dirty="0"/>
              <a:t>The old default text system.</a:t>
            </a:r>
            <a:br>
              <a:rPr lang="en-US" sz="1800" dirty="0"/>
            </a:br>
            <a:r>
              <a:rPr lang="en-US" sz="1800" dirty="0"/>
              <a:t>Simple but limited.</a:t>
            </a:r>
          </a:p>
          <a:p>
            <a:pPr marL="114300" indent="0">
              <a:buNone/>
            </a:pPr>
            <a:r>
              <a:rPr lang="en-US" sz="1800" b="1" dirty="0" err="1"/>
              <a:t>TextMeshPro</a:t>
            </a:r>
            <a:r>
              <a:rPr lang="en-US" sz="1800" b="1" dirty="0"/>
              <a:t> (TMP)</a:t>
            </a:r>
          </a:p>
          <a:p>
            <a:pPr marL="114300" indent="0">
              <a:buNone/>
            </a:pPr>
            <a:r>
              <a:rPr lang="en-US" sz="1800" dirty="0"/>
              <a:t>Recommended by Unity. Better quality and more features.</a:t>
            </a:r>
          </a:p>
          <a:p>
            <a:r>
              <a:rPr lang="en-US" sz="1800" dirty="0"/>
              <a:t>Sharper text.</a:t>
            </a:r>
          </a:p>
          <a:p>
            <a:r>
              <a:rPr lang="en-US" sz="1800" dirty="0"/>
              <a:t>Better control over fonts.</a:t>
            </a:r>
          </a:p>
          <a:p>
            <a:r>
              <a:rPr lang="en-US" sz="1800" dirty="0"/>
              <a:t>Supports outlines, shadows, rich text.</a:t>
            </a:r>
          </a:p>
          <a:p>
            <a:r>
              <a:rPr lang="en-US" sz="1800" dirty="0"/>
              <a:t>More professional look.</a:t>
            </a:r>
          </a:p>
          <a:p>
            <a:pPr marL="114300" indent="0">
              <a:buNone/>
            </a:pPr>
            <a:r>
              <a:rPr lang="en-US" sz="1800" b="1" dirty="0"/>
              <a:t>Script</a:t>
            </a:r>
          </a:p>
          <a:p>
            <a:pPr marL="114300" indent="0">
              <a:buNone/>
            </a:pPr>
            <a:r>
              <a:rPr lang="en-US" sz="1800" dirty="0"/>
              <a:t>using </a:t>
            </a:r>
            <a:r>
              <a:rPr lang="en-US" sz="1800" dirty="0" err="1"/>
              <a:t>TMPro</a:t>
            </a:r>
            <a:r>
              <a:rPr lang="en-US" sz="1800" dirty="0"/>
              <a:t>;</a:t>
            </a:r>
          </a:p>
          <a:p>
            <a:pPr marL="114300" indent="0">
              <a:buNone/>
            </a:pPr>
            <a:r>
              <a:rPr lang="en-US" sz="1800" dirty="0"/>
              <a:t>public </a:t>
            </a:r>
            <a:r>
              <a:rPr lang="en-US" sz="1800" dirty="0" err="1"/>
              <a:t>TextMeshProUGUI</a:t>
            </a:r>
            <a:r>
              <a:rPr lang="en-US" sz="1800" dirty="0"/>
              <a:t> </a:t>
            </a:r>
            <a:r>
              <a:rPr lang="en-US" sz="1800" dirty="0" err="1"/>
              <a:t>scoreText</a:t>
            </a:r>
            <a:r>
              <a:rPr lang="en-US" sz="1800" dirty="0"/>
              <a:t>;</a:t>
            </a:r>
          </a:p>
          <a:p>
            <a:pPr marL="11430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scoreText.text</a:t>
            </a:r>
            <a:r>
              <a:rPr lang="en-US" sz="1800" dirty="0"/>
              <a:t> = "Score: " + score;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464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C31F3458-1CF9-65C5-B758-D66EF647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585C051E-A7D2-74ED-3D59-CF0AC1705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Button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11BBA00-692D-CD54-816F-C4465A02E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Button is an interactive UI element that allows the player to click or tap to perform an action.</a:t>
            </a:r>
          </a:p>
          <a:p>
            <a:r>
              <a:rPr lang="en-US" sz="1800" dirty="0"/>
              <a:t>Start Game</a:t>
            </a:r>
          </a:p>
          <a:p>
            <a:r>
              <a:rPr lang="en-US" sz="1800" dirty="0"/>
              <a:t>Restart</a:t>
            </a:r>
          </a:p>
          <a:p>
            <a:r>
              <a:rPr lang="en-US" sz="1800" dirty="0"/>
              <a:t>Quit</a:t>
            </a:r>
          </a:p>
          <a:p>
            <a:r>
              <a:rPr lang="en-US" sz="1800" dirty="0"/>
              <a:t>Open Settings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The Button has:</a:t>
            </a:r>
          </a:p>
          <a:p>
            <a:r>
              <a:rPr lang="en-US" sz="1800" dirty="0"/>
              <a:t>Image component (background)</a:t>
            </a:r>
          </a:p>
          <a:p>
            <a:r>
              <a:rPr lang="en-US" sz="1800" dirty="0"/>
              <a:t>Button component (logic)</a:t>
            </a:r>
          </a:p>
          <a:p>
            <a:r>
              <a:rPr lang="en-US" sz="1800" dirty="0" err="1"/>
              <a:t>RectTransform</a:t>
            </a:r>
            <a:r>
              <a:rPr lang="en-US" sz="1800" dirty="0"/>
              <a:t> (position and size)</a:t>
            </a:r>
          </a:p>
          <a:p>
            <a:r>
              <a:rPr lang="en-US" sz="1800" dirty="0"/>
              <a:t>Button has an </a:t>
            </a:r>
            <a:r>
              <a:rPr lang="en-US" sz="1800" dirty="0" err="1"/>
              <a:t>OnClick</a:t>
            </a:r>
            <a:r>
              <a:rPr lang="en-US" sz="1800" dirty="0"/>
              <a:t>() event.</a:t>
            </a:r>
          </a:p>
          <a:p>
            <a:pPr marL="1143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695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75C6E35F-8C3F-BCF6-9BE6-296D5F98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E50E33E-427C-5C73-A711-36491822D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 err="1"/>
              <a:t>RectTransform</a:t>
            </a:r>
            <a:endParaRPr lang="en-US" sz="4000"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E1D06F09-D3A1-09BF-AC3F-B6652011A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6239494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UI elements do NOT use normal Transform. They use </a:t>
            </a:r>
            <a:r>
              <a:rPr lang="en-US" sz="1800" dirty="0" err="1"/>
              <a:t>RectTransform</a:t>
            </a:r>
            <a:r>
              <a:rPr lang="en-US" sz="1800" dirty="0"/>
              <a:t>.</a:t>
            </a:r>
          </a:p>
          <a:p>
            <a:pPr marL="114300" indent="0">
              <a:buNone/>
            </a:pPr>
            <a:r>
              <a:rPr lang="en-US" sz="1800" dirty="0"/>
              <a:t>Unity uses </a:t>
            </a:r>
            <a:r>
              <a:rPr lang="en-US" sz="1800" dirty="0" err="1"/>
              <a:t>RectTransform</a:t>
            </a:r>
            <a:r>
              <a:rPr lang="en-US" sz="1800" dirty="0"/>
              <a:t> to manage position and size relative to the screen</a:t>
            </a:r>
          </a:p>
          <a:p>
            <a:pPr marL="114300" indent="0">
              <a:buNone/>
            </a:pPr>
            <a:r>
              <a:rPr lang="en-US" sz="1800" dirty="0" err="1"/>
              <a:t>RectTransform</a:t>
            </a:r>
            <a:r>
              <a:rPr lang="en-US" sz="1800" dirty="0"/>
              <a:t> controls:</a:t>
            </a:r>
          </a:p>
          <a:p>
            <a:r>
              <a:rPr lang="en-US" sz="1800" dirty="0"/>
              <a:t>Position (X, Y)</a:t>
            </a:r>
          </a:p>
          <a:p>
            <a:r>
              <a:rPr lang="en-US" sz="1800" dirty="0"/>
              <a:t>Width</a:t>
            </a:r>
          </a:p>
          <a:p>
            <a:r>
              <a:rPr lang="en-US" sz="1800" dirty="0"/>
              <a:t>Height</a:t>
            </a:r>
          </a:p>
          <a:p>
            <a:r>
              <a:rPr lang="en-US" sz="1800" dirty="0"/>
              <a:t>Anchors</a:t>
            </a:r>
          </a:p>
          <a:p>
            <a:r>
              <a:rPr lang="en-US" sz="1800" dirty="0"/>
              <a:t>Pivot</a:t>
            </a:r>
          </a:p>
          <a:p>
            <a:pPr marL="114300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4BA2D-6DE3-9EB7-5507-C15A74D1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09" y="1233861"/>
            <a:ext cx="4081291" cy="2729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B1DE0-6542-9CE3-E249-ABAE41D5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151" y="4144692"/>
            <a:ext cx="2584010" cy="19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4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B543648-1608-C4A6-C5B4-BE60AD86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7CF8CF5-51C3-3AFF-D0AA-7EEAAB2C4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Anchor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EA7EF76-7249-8606-0128-BB7D041B6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Anchors define where a UI element is attached relative to its parent.</a:t>
            </a:r>
          </a:p>
          <a:p>
            <a:pPr marL="114300" indent="0">
              <a:buNone/>
            </a:pPr>
            <a:r>
              <a:rPr lang="en-US" sz="1800" dirty="0"/>
              <a:t>Anchors make UI responsive for different screen sizes.</a:t>
            </a:r>
          </a:p>
          <a:p>
            <a:pPr marL="114300" indent="0">
              <a:buNone/>
            </a:pPr>
            <a:r>
              <a:rPr lang="en-US" sz="1800" dirty="0"/>
              <a:t>If screen resolution changes:</a:t>
            </a:r>
            <a:br>
              <a:rPr lang="en-US" sz="1800" dirty="0"/>
            </a:br>
            <a:r>
              <a:rPr lang="en-US" sz="1800" dirty="0"/>
              <a:t>Anchors decide how the UI behaves.</a:t>
            </a:r>
          </a:p>
          <a:p>
            <a:pPr marL="114300" indent="0">
              <a:buNone/>
            </a:pPr>
            <a:r>
              <a:rPr lang="en-US" sz="1800" dirty="0"/>
              <a:t>Without proper anchors:</a:t>
            </a:r>
            <a:br>
              <a:rPr lang="en-US" sz="1800" dirty="0"/>
            </a:br>
            <a:r>
              <a:rPr lang="en-US" sz="1800" dirty="0"/>
              <a:t>UI will shift or look broken on different resolutions.</a:t>
            </a:r>
          </a:p>
        </p:txBody>
      </p:sp>
    </p:spTree>
    <p:extLst>
      <p:ext uri="{BB962C8B-B14F-4D97-AF65-F5344CB8AC3E}">
        <p14:creationId xmlns:p14="http://schemas.microsoft.com/office/powerpoint/2010/main" val="95689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 descr="A black background with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0226" b="35219"/>
          <a:stretch/>
        </p:blipFill>
        <p:spPr>
          <a:xfrm>
            <a:off x="2368480" y="2096653"/>
            <a:ext cx="7163447" cy="24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8635622-07F2-CA1F-5BBB-5F1BFEAD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B4161E46-18DC-671C-BBDD-2485A16B9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Sprites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CB31C83-3FA4-FBCF-780C-2730EE6D9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sprite is a 2D bitmap - image used as a visual representation of a game object.</a:t>
            </a:r>
          </a:p>
          <a:p>
            <a:r>
              <a:rPr lang="en-US" sz="1800" dirty="0"/>
              <a:t>Imported image set to Sprite (2D and UI)</a:t>
            </a:r>
          </a:p>
          <a:p>
            <a:r>
              <a:rPr lang="en-US" sz="1800" dirty="0"/>
              <a:t>Sprite Renderer component – Renders the sprites on the screen</a:t>
            </a:r>
          </a:p>
          <a:p>
            <a:r>
              <a:rPr lang="en-US" sz="1800" dirty="0"/>
              <a:t>Pixels Per Unit - How many pixels in the imported image fit into one unit of distance in the Unity scene</a:t>
            </a:r>
          </a:p>
          <a:p>
            <a:r>
              <a:rPr lang="en-US" sz="1800" dirty="0"/>
              <a:t>Sorting Layer – Sets order of rendering sprites.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7A4F1FE6-33D5-E1AD-1F75-07B2D0AC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56" y="3953782"/>
            <a:ext cx="3587244" cy="24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6139B3-E8FB-1C74-B31D-663C8F06BD2E}"/>
              </a:ext>
            </a:extLst>
          </p:cNvPr>
          <p:cNvGrpSpPr/>
          <p:nvPr/>
        </p:nvGrpSpPr>
        <p:grpSpPr>
          <a:xfrm>
            <a:off x="4676775" y="4439626"/>
            <a:ext cx="2838450" cy="1925749"/>
            <a:chOff x="4676775" y="4251058"/>
            <a:chExt cx="2838450" cy="1925749"/>
          </a:xfrm>
        </p:grpSpPr>
        <p:pic>
          <p:nvPicPr>
            <p:cNvPr id="2061" name="Picture 13" descr="Health Video game Pixel art Bar, health ...">
              <a:extLst>
                <a:ext uri="{FF2B5EF4-FFF2-40B4-BE49-F238E27FC236}">
                  <a16:creationId xmlns:a16="http://schemas.microsoft.com/office/drawing/2014/main" id="{A450FBB7-68C9-D368-B54D-56BD58FBB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775" y="4251058"/>
              <a:ext cx="2838450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012609-FD46-F44F-E0D8-39B4EE0755DE}"/>
                </a:ext>
              </a:extLst>
            </p:cNvPr>
            <p:cNvSpPr txBox="1"/>
            <p:nvPr/>
          </p:nvSpPr>
          <p:spPr>
            <a:xfrm>
              <a:off x="5383480" y="5869030"/>
              <a:ext cx="1425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Health Sprite</a:t>
              </a:r>
              <a:endParaRPr lang="en-PK" dirty="0"/>
            </a:p>
          </p:txBody>
        </p:sp>
      </p:grpSp>
      <p:pic>
        <p:nvPicPr>
          <p:cNvPr id="2063" name="Picture 15" descr="Unity Sprite Layering - Y Sorting, Sorting Layer and Order in Layer">
            <a:extLst>
              <a:ext uri="{FF2B5EF4-FFF2-40B4-BE49-F238E27FC236}">
                <a16:creationId xmlns:a16="http://schemas.microsoft.com/office/drawing/2014/main" id="{3B4C6CC2-6937-2F79-2021-C337BB56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4122966"/>
            <a:ext cx="3712924" cy="20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5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C55A07-F495-0C23-B6CF-AD5764CB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6FB9409-E821-6355-5D8B-6D113419C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Sprite Sheets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31871F08-1368-488E-AE11-3EE2DCFCC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02857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sprite sheet is a single image containing multiple smaller sprites.</a:t>
            </a:r>
          </a:p>
          <a:p>
            <a:r>
              <a:rPr lang="en-US" sz="1800" dirty="0"/>
              <a:t>They are sliced in Sprite Editor</a:t>
            </a:r>
          </a:p>
          <a:p>
            <a:r>
              <a:rPr lang="en-US" sz="1800" dirty="0"/>
              <a:t>Sprite Mode: Single vs Multiple</a:t>
            </a:r>
          </a:p>
          <a:p>
            <a:r>
              <a:rPr lang="en-US" sz="1800" dirty="0"/>
              <a:t>Slicing</a:t>
            </a:r>
          </a:p>
          <a:p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Why use sprite sheets:</a:t>
            </a:r>
          </a:p>
          <a:p>
            <a:r>
              <a:rPr lang="en-US" sz="1800" dirty="0"/>
              <a:t>Animation</a:t>
            </a:r>
          </a:p>
          <a:p>
            <a:r>
              <a:rPr lang="en-US" sz="1800" dirty="0"/>
              <a:t>Efficient rendering</a:t>
            </a:r>
          </a:p>
          <a:p>
            <a:r>
              <a:rPr lang="en-US" sz="1800" dirty="0"/>
              <a:t>Organizing frames</a:t>
            </a:r>
          </a:p>
          <a:p>
            <a:endParaRPr lang="en-US" sz="1800" dirty="0"/>
          </a:p>
        </p:txBody>
      </p:sp>
      <p:pic>
        <p:nvPicPr>
          <p:cNvPr id="4098" name="Picture 2" descr="Simple Unity Animation : 17 Steps (with Pictures) - Instructables">
            <a:extLst>
              <a:ext uri="{FF2B5EF4-FFF2-40B4-BE49-F238E27FC236}">
                <a16:creationId xmlns:a16="http://schemas.microsoft.com/office/drawing/2014/main" id="{8CE3029A-D9A4-CCBA-BC38-93B7BE0E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8"/>
          <a:stretch>
            <a:fillRect/>
          </a:stretch>
        </p:blipFill>
        <p:spPr bwMode="auto">
          <a:xfrm>
            <a:off x="6004311" y="2342408"/>
            <a:ext cx="5964593" cy="41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3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26ADB4A7-D216-17B3-A4B2-91017CD2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D7441D39-51A7-305D-357B-224927237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Pixel Art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1BD0BFA5-F04A-DB9E-36B1-382C5CF2D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Pixel art is a form of digital art where images are created and edited at the pixel level</a:t>
            </a:r>
          </a:p>
          <a:p>
            <a:r>
              <a:rPr lang="en-US" sz="1800" dirty="0"/>
              <a:t>Low resolution art style</a:t>
            </a:r>
          </a:p>
          <a:p>
            <a:r>
              <a:rPr lang="en-US" sz="1800" dirty="0"/>
              <a:t>Requires consistent Pixels Per Unit</a:t>
            </a:r>
          </a:p>
          <a:p>
            <a:r>
              <a:rPr lang="en-US" sz="1800" dirty="0"/>
              <a:t>Use point filtering (no blur) </a:t>
            </a:r>
          </a:p>
          <a:p>
            <a:r>
              <a:rPr lang="en-US" sz="1800" dirty="0"/>
              <a:t>Disable compression for sharp look</a:t>
            </a:r>
          </a:p>
        </p:txBody>
      </p:sp>
      <p:pic>
        <p:nvPicPr>
          <p:cNvPr id="5122" name="Picture 2" descr="Free Pixel Art Generator: Turn photos into pixel art | Canva">
            <a:extLst>
              <a:ext uri="{FF2B5EF4-FFF2-40B4-BE49-F238E27FC236}">
                <a16:creationId xmlns:a16="http://schemas.microsoft.com/office/drawing/2014/main" id="{3D8A0A7C-3DD3-20AF-5A2A-3B217BED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32" y="3650009"/>
            <a:ext cx="3679578" cy="26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xel Art - Beginner To PRO Tutorial ...">
            <a:extLst>
              <a:ext uri="{FF2B5EF4-FFF2-40B4-BE49-F238E27FC236}">
                <a16:creationId xmlns:a16="http://schemas.microsoft.com/office/drawing/2014/main" id="{9F726DE8-087D-9AAB-A2C2-A2F67FF78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4" t="25523" r="1037" b="1347"/>
          <a:stretch>
            <a:fillRect/>
          </a:stretch>
        </p:blipFill>
        <p:spPr bwMode="auto">
          <a:xfrm>
            <a:off x="5547585" y="3650009"/>
            <a:ext cx="2507845" cy="26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2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CB8650B-472C-B002-5E06-88FA6B7FF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2B2EBC8-FD1D-3844-2C57-AD21ADC13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Textures vs Sprites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D6675B2-60A4-FF33-90CA-0AF5C1BCA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Both are images </a:t>
            </a:r>
          </a:p>
          <a:p>
            <a:pPr marL="114300" indent="0">
              <a:buNone/>
            </a:pPr>
            <a:r>
              <a:rPr lang="en-US" sz="1800" dirty="0"/>
              <a:t>Sprites are used for drawing on a 2D screen without perspective distortion.</a:t>
            </a:r>
          </a:p>
          <a:p>
            <a:pPr marL="114300" indent="0">
              <a:buNone/>
            </a:pPr>
            <a:r>
              <a:rPr lang="en-US" sz="1800" dirty="0"/>
              <a:t>Texture provide surface details for a 3D object that is drawn in perspective. </a:t>
            </a:r>
          </a:p>
          <a:p>
            <a:r>
              <a:rPr lang="en-US" sz="1800" dirty="0"/>
              <a:t>Texture:</a:t>
            </a:r>
          </a:p>
          <a:p>
            <a:r>
              <a:rPr lang="en-US" sz="1800" dirty="0"/>
              <a:t>Image applied to materials</a:t>
            </a:r>
          </a:p>
          <a:p>
            <a:r>
              <a:rPr lang="en-US" sz="1800" dirty="0"/>
              <a:t>Used mostly in 3D</a:t>
            </a:r>
          </a:p>
        </p:txBody>
      </p:sp>
      <p:pic>
        <p:nvPicPr>
          <p:cNvPr id="6146" name="Picture 2" descr="r/TheSilphRoad - ELY5: The difference between a sprite, a texture, and a model">
            <a:extLst>
              <a:ext uri="{FF2B5EF4-FFF2-40B4-BE49-F238E27FC236}">
                <a16:creationId xmlns:a16="http://schemas.microsoft.com/office/drawing/2014/main" id="{F1CC1194-5009-BEF8-692B-DA2254F0B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53" y="2823423"/>
            <a:ext cx="7054932" cy="34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9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43047410-6A70-1FD7-2CE8-44A991E7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FFA3DED-3EB9-3AF4-C1F4-6ED76A17A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Textures vs Sprites</a:t>
            </a:r>
            <a:endParaRPr dirty="0"/>
          </a:p>
        </p:txBody>
      </p:sp>
      <p:pic>
        <p:nvPicPr>
          <p:cNvPr id="2" name="Picture 2" descr="What is UV wrapping? - Infinite Flight Community">
            <a:extLst>
              <a:ext uri="{FF2B5EF4-FFF2-40B4-BE49-F238E27FC236}">
                <a16:creationId xmlns:a16="http://schemas.microsoft.com/office/drawing/2014/main" id="{A84D4B09-C940-025D-D298-AC792BD1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1552143"/>
            <a:ext cx="5472546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65554B1-407E-A387-6736-05779059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3BDA1C2-51DD-B064-6199-CFC04F576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fr-FR" sz="4000" dirty="0"/>
              <a:t>2D </a:t>
            </a:r>
            <a:r>
              <a:rPr lang="fr-FR" sz="4000" dirty="0" err="1"/>
              <a:t>Physics</a:t>
            </a:r>
            <a:r>
              <a:rPr lang="fr-FR" sz="4000" dirty="0"/>
              <a:t> vs 3D </a:t>
            </a:r>
            <a:r>
              <a:rPr lang="fr-FR" sz="4000" dirty="0" err="1"/>
              <a:t>Physics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57C74C3B-984B-1E46-6AFD-85440EF98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Rigidbody2D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Rigidbody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BoxCollider2D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BoxCollider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OnCollisionEnter2D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OnCollisionEnter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OnTriggerEnter2D</a:t>
            </a:r>
            <a:r>
              <a:rPr lang="en-US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 instead of </a:t>
            </a:r>
            <a:r>
              <a:rPr lang="en-US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OnTriggerEnter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778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1965</Words>
  <Application>Microsoft Office PowerPoint</Application>
  <PresentationFormat>Widescreen</PresentationFormat>
  <Paragraphs>295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Play</vt:lpstr>
      <vt:lpstr>Arial</vt:lpstr>
      <vt:lpstr>Office Theme</vt:lpstr>
      <vt:lpstr>Week 3</vt:lpstr>
      <vt:lpstr>2D Games</vt:lpstr>
      <vt:lpstr>2D Game </vt:lpstr>
      <vt:lpstr>Sprites</vt:lpstr>
      <vt:lpstr>Sprite Sheets</vt:lpstr>
      <vt:lpstr>Pixel Art</vt:lpstr>
      <vt:lpstr>Textures vs Sprites</vt:lpstr>
      <vt:lpstr>Textures vs Sprites</vt:lpstr>
      <vt:lpstr>2D Physics vs 3D Physics</vt:lpstr>
      <vt:lpstr>Decoupling Code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Unity Events</vt:lpstr>
      <vt:lpstr>Unity Events</vt:lpstr>
      <vt:lpstr>Unity Events</vt:lpstr>
      <vt:lpstr>Unity Events</vt:lpstr>
      <vt:lpstr>Unity Events</vt:lpstr>
      <vt:lpstr>Unity UI</vt:lpstr>
      <vt:lpstr>Unity UI System Overview</vt:lpstr>
      <vt:lpstr>Canvas</vt:lpstr>
      <vt:lpstr>Render Modes</vt:lpstr>
      <vt:lpstr>Render Modes</vt:lpstr>
      <vt:lpstr>Render Modes</vt:lpstr>
      <vt:lpstr>Panel</vt:lpstr>
      <vt:lpstr>Text / TextMeshPro</vt:lpstr>
      <vt:lpstr>Button</vt:lpstr>
      <vt:lpstr>RectTransform</vt:lpstr>
      <vt:lpstr>Anchor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HP</cp:lastModifiedBy>
  <cp:revision>344</cp:revision>
  <dcterms:modified xsi:type="dcterms:W3CDTF">2026-02-25T05:40:28Z</dcterms:modified>
</cp:coreProperties>
</file>